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3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3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23" r:id="rId23"/>
    <p:sldId id="274" r:id="rId24"/>
    <p:sldId id="275" r:id="rId25"/>
    <p:sldId id="376" r:id="rId26"/>
    <p:sldId id="277" r:id="rId27"/>
    <p:sldId id="332" r:id="rId28"/>
    <p:sldId id="319" r:id="rId29"/>
    <p:sldId id="283" r:id="rId30"/>
    <p:sldId id="320" r:id="rId31"/>
    <p:sldId id="344" r:id="rId32"/>
    <p:sldId id="321" r:id="rId33"/>
    <p:sldId id="325" r:id="rId34"/>
    <p:sldId id="318" r:id="rId35"/>
    <p:sldId id="279" r:id="rId36"/>
    <p:sldId id="345" r:id="rId37"/>
    <p:sldId id="280" r:id="rId38"/>
    <p:sldId id="346" r:id="rId39"/>
    <p:sldId id="326" r:id="rId40"/>
    <p:sldId id="327" r:id="rId41"/>
    <p:sldId id="281" r:id="rId42"/>
    <p:sldId id="324" r:id="rId43"/>
    <p:sldId id="338" r:id="rId44"/>
    <p:sldId id="282" r:id="rId45"/>
    <p:sldId id="328" r:id="rId46"/>
    <p:sldId id="337" r:id="rId47"/>
    <p:sldId id="284" r:id="rId48"/>
    <p:sldId id="334" r:id="rId49"/>
    <p:sldId id="285" r:id="rId50"/>
    <p:sldId id="329" r:id="rId51"/>
    <p:sldId id="348" r:id="rId52"/>
    <p:sldId id="333" r:id="rId53"/>
    <p:sldId id="335" r:id="rId54"/>
    <p:sldId id="286" r:id="rId55"/>
    <p:sldId id="287" r:id="rId56"/>
    <p:sldId id="340" r:id="rId57"/>
    <p:sldId id="289" r:id="rId58"/>
    <p:sldId id="347" r:id="rId59"/>
    <p:sldId id="288" r:id="rId60"/>
    <p:sldId id="339" r:id="rId61"/>
    <p:sldId id="290" r:id="rId62"/>
    <p:sldId id="341" r:id="rId63"/>
    <p:sldId id="342" r:id="rId64"/>
    <p:sldId id="343" r:id="rId65"/>
    <p:sldId id="355" r:id="rId66"/>
    <p:sldId id="352" r:id="rId67"/>
    <p:sldId id="351" r:id="rId68"/>
    <p:sldId id="291" r:id="rId69"/>
    <p:sldId id="354" r:id="rId70"/>
    <p:sldId id="292" r:id="rId71"/>
    <p:sldId id="353" r:id="rId72"/>
    <p:sldId id="293" r:id="rId73"/>
    <p:sldId id="294" r:id="rId74"/>
    <p:sldId id="358" r:id="rId75"/>
    <p:sldId id="359" r:id="rId76"/>
    <p:sldId id="295" r:id="rId77"/>
    <p:sldId id="296" r:id="rId78"/>
    <p:sldId id="297" r:id="rId79"/>
    <p:sldId id="298" r:id="rId80"/>
    <p:sldId id="299" r:id="rId81"/>
    <p:sldId id="361" r:id="rId82"/>
    <p:sldId id="373" r:id="rId83"/>
    <p:sldId id="372" r:id="rId84"/>
    <p:sldId id="356" r:id="rId85"/>
    <p:sldId id="357" r:id="rId86"/>
    <p:sldId id="300" r:id="rId87"/>
    <p:sldId id="301" r:id="rId88"/>
    <p:sldId id="365" r:id="rId89"/>
    <p:sldId id="366" r:id="rId90"/>
    <p:sldId id="368" r:id="rId91"/>
    <p:sldId id="302" r:id="rId92"/>
    <p:sldId id="367" r:id="rId93"/>
    <p:sldId id="304" r:id="rId94"/>
    <p:sldId id="369" r:id="rId95"/>
    <p:sldId id="303" r:id="rId96"/>
    <p:sldId id="305" r:id="rId97"/>
    <p:sldId id="370" r:id="rId98"/>
    <p:sldId id="306" r:id="rId99"/>
    <p:sldId id="307" r:id="rId100"/>
    <p:sldId id="308" r:id="rId101"/>
    <p:sldId id="371" r:id="rId102"/>
    <p:sldId id="309" r:id="rId103"/>
    <p:sldId id="363" r:id="rId104"/>
    <p:sldId id="364" r:id="rId105"/>
    <p:sldId id="374" r:id="rId106"/>
    <p:sldId id="310" r:id="rId107"/>
    <p:sldId id="311" r:id="rId108"/>
    <p:sldId id="312" r:id="rId109"/>
    <p:sldId id="313" r:id="rId110"/>
    <p:sldId id="375" r:id="rId11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057" y="2111809"/>
            <a:ext cx="11087404" cy="4174691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667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235616" y="305319"/>
            <a:ext cx="3654321" cy="353484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867" b="1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8B4BC0-96C0-471E-BB0E-C5F6B4BA3450}" type="datetime1">
              <a:rPr lang="en-US" altLang="en-US"/>
              <a:pPr/>
              <a:t>5/13/2015</a:t>
            </a:fld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B2C44C-B034-400A-BE0E-EDD7B4C32F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61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4.png"/><Relationship Id="rId4" Type="http://schemas.openxmlformats.org/officeDocument/2006/relationships/image" Target="../media/image14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015903"/>
            <a:ext cx="12191040" cy="2703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4000" dirty="0" smtClean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and Control of the </a:t>
            </a:r>
            <a:r>
              <a:rPr lang="en-US" sz="40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 Platform: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 dirty="0"/>
          </a:p>
        </p:txBody>
      </p:sp>
      <p:sp>
        <p:nvSpPr>
          <p:cNvPr id="112" name="CustomShape 2"/>
          <p:cNvSpPr/>
          <p:nvPr/>
        </p:nvSpPr>
        <p:spPr>
          <a:xfrm>
            <a:off x="0" y="4192868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Brian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Cairl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Dr.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Farshad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Khorrami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May 13, 2015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72320" y="1398376"/>
            <a:ext cx="11246400" cy="49811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Navigation Control:</a:t>
            </a: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Potential-Fields/Visual-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Servoing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Surface Reconstruction for rough terrain navigation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libri" panose="020F0502020204030204" pitchFamily="34" charset="0"/>
              </a:rPr>
              <a:t>Composing 3D </a:t>
            </a:r>
            <a:r>
              <a:rPr lang="en-US" sz="3200" dirty="0">
                <a:latin typeface="Calibri" panose="020F0502020204030204" pitchFamily="34" charset="0"/>
              </a:rPr>
              <a:t>p</a:t>
            </a:r>
            <a:r>
              <a:rPr lang="en-US" sz="3200" dirty="0" smtClean="0">
                <a:latin typeface="Calibri" panose="020F0502020204030204" pitchFamily="34" charset="0"/>
              </a:rPr>
              <a:t>oint </a:t>
            </a:r>
            <a:r>
              <a:rPr lang="en-US" sz="3200" dirty="0">
                <a:latin typeface="Calibri" panose="020F0502020204030204" pitchFamily="34" charset="0"/>
              </a:rPr>
              <a:t>clouds from 2D LIDAR scans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Height-map </a:t>
            </a:r>
            <a:r>
              <a:rPr lang="en-US" sz="3200" dirty="0" smtClean="0">
                <a:latin typeface="Calibri" panose="020F0502020204030204" pitchFamily="34" charset="0"/>
              </a:rPr>
              <a:t>Surface Representation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Surface </a:t>
            </a:r>
            <a:r>
              <a:rPr lang="en-US" sz="3200" dirty="0" smtClean="0">
                <a:latin typeface="Calibri" panose="020F0502020204030204" pitchFamily="34" charset="0"/>
              </a:rPr>
              <a:t>(Normal) Estimation from 3D point clouds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Rough terrain planning using Height-maps</a:t>
            </a:r>
            <a:endParaRPr sz="32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90"/>
            <a:ext cx="12191040" cy="5777510"/>
          </a:xfrm>
          <a:prstGeom prst="rect">
            <a:avLst/>
          </a:prstGeom>
        </p:spPr>
      </p:pic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963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7" name="Picture 32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00" y="1030152"/>
            <a:ext cx="5848488" cy="584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4" y="1056960"/>
            <a:ext cx="5794872" cy="5794872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1056960"/>
            <a:ext cx="5801040" cy="5801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40" y="1036320"/>
            <a:ext cx="5842320" cy="5842320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lang="en-US" sz="4400"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634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Surface Estimation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725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(1)</a:t>
            </a:r>
            <a:endParaRPr dirty="0"/>
          </a:p>
        </p:txBody>
      </p:sp>
      <p:pic>
        <p:nvPicPr>
          <p:cNvPr id="331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  <p:pic>
        <p:nvPicPr>
          <p:cNvPr id="3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Concluding Remarks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331233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Design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25912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72320" y="1319403"/>
            <a:ext cx="11246400" cy="5246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Robot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designed with 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3 main sections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Lightweight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Rapid design iterations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Facilitates modular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241048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Calibri"/>
              </a:rPr>
              <a:t>AutoPilot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 (IMU, pressure sensor, humidity/temperature sensor)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ODROID-XU computer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Logitech9000 Web Camera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Hokuyo-URG LIDAR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Dynamixel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AX12 Smart Servos (x16)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Binary foot-contact sensors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XBEE Wireless </a:t>
            </a: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Radio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GPS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Picture 136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548640" y="1056960"/>
            <a:ext cx="11048513" cy="580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 Interfacing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Structural Layout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175466" y="1430640"/>
            <a:ext cx="11619574" cy="5094998"/>
            <a:chOff x="175466" y="1430640"/>
            <a:chExt cx="11619574" cy="5094998"/>
          </a:xfrm>
        </p:grpSpPr>
        <p:sp>
          <p:nvSpPr>
            <p:cNvPr id="139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</p:txBody>
        </p:sp>
        <p:pic>
          <p:nvPicPr>
            <p:cNvPr id="140" name="Picture 13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5466" y="1613880"/>
              <a:ext cx="8543520" cy="4805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3013842" y="1804087"/>
              <a:ext cx="2866767" cy="170920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 w="31750">
              <a:solidFill>
                <a:srgbClr val="FF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99646" y="4153794"/>
              <a:ext cx="2866767" cy="769259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 w="31750">
              <a:solidFill>
                <a:srgbClr val="00B0F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99646" y="3603942"/>
              <a:ext cx="2866767" cy="466274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31750">
              <a:solidFill>
                <a:srgbClr val="92D05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128124" y="1972813"/>
              <a:ext cx="2621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Head Module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3809" y="3445686"/>
              <a:ext cx="25298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92D050"/>
                  </a:solidFill>
                </a:rPr>
                <a:t>Main Module</a:t>
              </a:r>
              <a:endParaRPr lang="en-US" sz="3200" dirty="0">
                <a:solidFill>
                  <a:srgbClr val="92D05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59613" y="4851729"/>
              <a:ext cx="2507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B0F0"/>
                  </a:solidFill>
                </a:rPr>
                <a:t>Root Module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cxnSp>
          <p:nvCxnSpPr>
            <p:cNvPr id="5" name="Straight Connector 4"/>
            <p:cNvCxnSpPr>
              <a:stCxn id="2" idx="3"/>
              <a:endCxn id="3" idx="1"/>
            </p:cNvCxnSpPr>
            <p:nvPr/>
          </p:nvCxnSpPr>
          <p:spPr>
            <a:xfrm flipV="1">
              <a:off x="5880609" y="2265201"/>
              <a:ext cx="3247515" cy="393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3"/>
              <a:endCxn id="9" idx="1"/>
            </p:cNvCxnSpPr>
            <p:nvPr/>
          </p:nvCxnSpPr>
          <p:spPr>
            <a:xfrm flipV="1">
              <a:off x="5866413" y="3738074"/>
              <a:ext cx="3307396" cy="990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3"/>
              <a:endCxn id="10" idx="1"/>
            </p:cNvCxnSpPr>
            <p:nvPr/>
          </p:nvCxnSpPr>
          <p:spPr>
            <a:xfrm>
              <a:off x="5866413" y="4538424"/>
              <a:ext cx="3293200" cy="6056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33" idx="1"/>
            </p:cNvCxnSpPr>
            <p:nvPr/>
          </p:nvCxnSpPr>
          <p:spPr>
            <a:xfrm>
              <a:off x="1792802" y="5181600"/>
              <a:ext cx="7392228" cy="105165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33" idx="1"/>
            </p:cNvCxnSpPr>
            <p:nvPr/>
          </p:nvCxnSpPr>
          <p:spPr>
            <a:xfrm>
              <a:off x="6969211" y="5084866"/>
              <a:ext cx="2215819" cy="114838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185030" y="5940863"/>
              <a:ext cx="1072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Legs</a:t>
              </a:r>
              <a:endPara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Mid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198288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Upper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Leg Design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49960" y="1222765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Hardware and Design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Software Architecture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BlueFoot: Kinematic and Dynamica</a:t>
            </a: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l </a:t>
            </a: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Modeling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Gait and Stability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Navigation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Concluding Remarks</a:t>
            </a:r>
            <a:endParaRPr dirty="0"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Requirements</a:t>
            </a:r>
            <a:endParaRPr dirty="0"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143064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09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Capacity and Run-time</a:t>
            </a:r>
            <a:endParaRPr dirty="0"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237654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 Process Outline</a:t>
            </a:r>
            <a:endParaRPr dirty="0"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1842" y="1095540"/>
            <a:ext cx="8047355" cy="57624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8235951" y="304801"/>
            <a:ext cx="3653367" cy="353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ea typeface="ＭＳ Ｐゴシック" panose="020B0600070205080204" pitchFamily="34" charset="-128"/>
              </a:rPr>
              <a:t>Core Devices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5"/>
          </p:nvPr>
        </p:nvSpPr>
        <p:spPr>
          <a:xfrm>
            <a:off x="609599" y="6356351"/>
            <a:ext cx="10537372" cy="366183"/>
          </a:xfr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5271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62301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7188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81470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0DBD456-42FF-4015-A4A3-90D54CAE7997}" type="datetime1">
              <a:rPr lang="en-US" altLang="en-US" sz="1600">
                <a:solidFill>
                  <a:srgbClr val="898989"/>
                </a:solidFill>
              </a:rPr>
              <a:pPr eaLnBrk="1" hangingPunct="1"/>
              <a:t>5/13/2015</a:t>
            </a:fld>
            <a:r>
              <a:rPr lang="en-US" altLang="en-US" sz="1600" dirty="0">
                <a:solidFill>
                  <a:srgbClr val="898989"/>
                </a:solidFill>
              </a:rPr>
              <a:t> : </a:t>
            </a:r>
            <a:r>
              <a:rPr lang="en-US" sz="1600" dirty="0">
                <a:solidFill>
                  <a:srgbClr val="898989"/>
                </a:solidFill>
              </a:rPr>
              <a:t>Design and Control of the BlueFoot Platform</a:t>
            </a:r>
            <a:endParaRPr lang="en-US" altLang="en-US" sz="16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5271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62301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7188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81470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F799B51-D697-41F8-AA74-667800F97CD6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24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1114275" y="983529"/>
            <a:ext cx="10032696" cy="52676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2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411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0" y="1254034"/>
            <a:ext cx="8110340" cy="540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Coordinate Frame setup for Position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Kinematics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03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System State Vector</a:t>
            </a:r>
            <a:endParaRPr lang="en-US" sz="4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8" name="Picture 197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058" y="5250953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26898" y="2163184"/>
            <a:ext cx="2199600" cy="523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14375" y="1260357"/>
            <a:ext cx="106928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Considering the robot as a free-floating system with 4 legs (each 4DOF):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42206" y="2885505"/>
            <a:ext cx="1106627" cy="1492081"/>
            <a:chOff x="5494665" y="3523445"/>
            <a:chExt cx="1106627" cy="1492081"/>
          </a:xfrm>
        </p:grpSpPr>
        <p:pic>
          <p:nvPicPr>
            <p:cNvPr id="202" name="Picture 2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35332" y="4606566"/>
              <a:ext cx="106596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665" y="3523445"/>
              <a:ext cx="9906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665" y="4119626"/>
              <a:ext cx="971550" cy="37147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914375" y="4379861"/>
            <a:ext cx="5847883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Gives rise to the following state vector:</a:t>
            </a: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4792640" y="600305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1840" y="6003050"/>
            <a:ext cx="847080" cy="332640"/>
          </a:xfrm>
          <a:prstGeom prst="rect">
            <a:avLst/>
          </a:prstGeom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386532" y="2889473"/>
            <a:ext cx="3053462" cy="1545243"/>
            <a:chOff x="1080679" y="2892888"/>
            <a:chExt cx="3053462" cy="1545243"/>
          </a:xfrm>
        </p:grpSpPr>
        <p:sp>
          <p:nvSpPr>
            <p:cNvPr id="24" name="TextBox 23"/>
            <p:cNvSpPr txBox="1"/>
            <p:nvPr/>
          </p:nvSpPr>
          <p:spPr>
            <a:xfrm>
              <a:off x="1080679" y="3914911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Joint angles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0679" y="2892888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Position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38122" y="3407538"/>
              <a:ext cx="2996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Orientation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0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88926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46488" y="2585000"/>
            <a:ext cx="509018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3254" y="2585000"/>
            <a:ext cx="437244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4325" y="1928981"/>
            <a:ext cx="292747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7888" y="3547657"/>
            <a:ext cx="2500348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" name="Elbow Connector 3"/>
          <p:cNvCxnSpPr>
            <a:stCxn id="14" idx="3"/>
            <a:endCxn id="12" idx="0"/>
          </p:cNvCxnSpPr>
          <p:nvPr/>
        </p:nvCxnSpPr>
        <p:spPr>
          <a:xfrm>
            <a:off x="5001799" y="2200049"/>
            <a:ext cx="699198" cy="38495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5" idx="3"/>
            <a:endCxn id="13" idx="2"/>
          </p:cNvCxnSpPr>
          <p:nvPr/>
        </p:nvCxnSpPr>
        <p:spPr>
          <a:xfrm flipV="1">
            <a:off x="4788236" y="2967814"/>
            <a:ext cx="1893640" cy="8509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90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DH-Parameters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" y="1390291"/>
            <a:ext cx="12057017" cy="28757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495" y="4588393"/>
            <a:ext cx="6886048" cy="2174837"/>
            <a:chOff x="1412326" y="4528457"/>
            <a:chExt cx="6886048" cy="21748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12326" y="4889672"/>
              <a:ext cx="2828160" cy="116136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4412343" y="4528457"/>
              <a:ext cx="439062" cy="1959429"/>
            </a:xfrm>
            <a:prstGeom prst="leftBrace">
              <a:avLst>
                <a:gd name="adj1" fmla="val 31473"/>
                <a:gd name="adj2" fmla="val 477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77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Joint Position Limits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0" y="2209636"/>
            <a:ext cx="9906000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0" y="4836596"/>
            <a:ext cx="9886950" cy="145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1430640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(hardware-constrained)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3992735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(software-imposed)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68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Joint/Foot Positions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380" y="343356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47" y="1942562"/>
            <a:ext cx="2113920" cy="57096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180267" y="5033573"/>
            <a:ext cx="4667420" cy="1385947"/>
            <a:chOff x="3109393" y="4846929"/>
            <a:chExt cx="4667420" cy="1385947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62403" y="4846929"/>
              <a:ext cx="2561400" cy="551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109393" y="5738236"/>
              <a:ext cx="4667420" cy="494640"/>
              <a:chOff x="3043523" y="5749243"/>
              <a:chExt cx="4667420" cy="494640"/>
            </a:xfrm>
          </p:grpSpPr>
          <p:pic>
            <p:nvPicPr>
              <p:cNvPr id="17" name="Picture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523" y="5749243"/>
                <a:ext cx="2237760" cy="494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4703" y="5762425"/>
                <a:ext cx="1866240" cy="418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1419496" y="1290576"/>
            <a:ext cx="9930674" cy="3556157"/>
            <a:chOff x="1143725" y="1272125"/>
            <a:chExt cx="9930674" cy="3556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the first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89" t="-10345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foot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03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206503" y="1603971"/>
            <a:ext cx="9930674" cy="4797358"/>
            <a:chOff x="1206503" y="1603971"/>
            <a:chExt cx="9930674" cy="4797358"/>
          </a:xfrm>
        </p:grpSpPr>
        <p:pic>
          <p:nvPicPr>
            <p:cNvPr id="179" name="Picture 1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19240" y="2442823"/>
              <a:ext cx="8305200" cy="329508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206503" y="1603971"/>
                  <a:ext cx="993067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Joint configuration solution for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leg, given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: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03" y="1603971"/>
                  <a:ext cx="9930674" cy="5421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89" t="-12360" b="-25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3118757" y="5234215"/>
              <a:ext cx="4662233" cy="1167114"/>
              <a:chOff x="3118757" y="5234215"/>
              <a:chExt cx="4662233" cy="116711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18757" y="5234215"/>
                <a:ext cx="437244" cy="382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0050" y="5859193"/>
                <a:ext cx="337094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Ankle configuration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" name="Elbow Connector 3"/>
              <p:cNvCxnSpPr>
                <a:stCxn id="2" idx="2"/>
              </p:cNvCxnSpPr>
              <p:nvPr/>
            </p:nvCxnSpPr>
            <p:spPr>
              <a:xfrm rot="16200000" flipH="1">
                <a:off x="3617098" y="5337309"/>
                <a:ext cx="513232" cy="1072671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9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1704960"/>
            <a:ext cx="7447680" cy="40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392953" y="1430640"/>
            <a:ext cx="11402087" cy="4732766"/>
            <a:chOff x="392953" y="1430640"/>
            <a:chExt cx="11402087" cy="4732766"/>
          </a:xfrm>
        </p:grpSpPr>
        <p:sp>
          <p:nvSpPr>
            <p:cNvPr id="181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  <p:pic>
          <p:nvPicPr>
            <p:cNvPr id="182" name="Picture 18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371680" y="2096846"/>
              <a:ext cx="7447680" cy="40665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392953" y="1502133"/>
              <a:ext cx="11292990" cy="1502324"/>
              <a:chOff x="392953" y="1502133"/>
              <a:chExt cx="11292990" cy="150232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71680" y="2418443"/>
                <a:ext cx="669336" cy="5860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426184" y="2302331"/>
                <a:ext cx="48113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059154" y="1502133"/>
                <a:ext cx="4626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Foot position configuration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2953" y="1502133"/>
                <a:ext cx="4626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Foot position in local frame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Elbow Connector 12"/>
              <p:cNvCxnSpPr>
                <a:stCxn id="8" idx="2"/>
              </p:cNvCxnSpPr>
              <p:nvPr/>
            </p:nvCxnSpPr>
            <p:spPr>
              <a:xfrm rot="5400000">
                <a:off x="7389866" y="542802"/>
                <a:ext cx="500133" cy="3465235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2"/>
                <a:endCxn id="5" idx="0"/>
              </p:cNvCxnSpPr>
              <p:nvPr/>
            </p:nvCxnSpPr>
            <p:spPr>
              <a:xfrm>
                <a:off x="2706348" y="2025353"/>
                <a:ext cx="0" cy="3930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846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02" y="4131315"/>
            <a:ext cx="9896475" cy="1914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26" y="3321575"/>
            <a:ext cx="993067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Default robot stance when upright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426" y="1689827"/>
            <a:ext cx="993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Kinematic feasibility of each pose is checked using the inverse kinematic solution.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298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" y="1249851"/>
            <a:ext cx="11752393" cy="4389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8267" y="5784230"/>
            <a:ext cx="32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 (</a:t>
            </a:r>
            <a:r>
              <a:rPr lang="en-US" sz="2800" dirty="0" err="1" smtClean="0">
                <a:solidFill>
                  <a:srgbClr val="FF0000"/>
                </a:solidFill>
              </a:rPr>
              <a:t>x,y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3412" y="5813259"/>
            <a:ext cx="441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Orientation (roll and pitch)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67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Robotics</a:t>
            </a:r>
            <a:endParaRPr dirty="0"/>
          </a:p>
        </p:txBody>
      </p:sp>
      <p:sp>
        <p:nvSpPr>
          <p:cNvPr id="116" name="CustomShape 2"/>
          <p:cNvSpPr/>
          <p:nvPr/>
        </p:nvSpPr>
        <p:spPr>
          <a:xfrm>
            <a:off x="838260" y="1388603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Inspired by notable quadruped robotic systems from the past decade: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FF0000"/>
                </a:solidFill>
                <a:latin typeface="Calibri"/>
              </a:rPr>
              <a:t>LittleDog</a:t>
            </a:r>
            <a:r>
              <a:rPr lang="en-US" sz="3600" dirty="0">
                <a:solidFill>
                  <a:srgbClr val="FF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BigDog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Kolt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(Stanford University)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HyQ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Istituto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Italiano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Tecnologia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Manipulator Jacobian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00" y="244242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3759598" y="4743720"/>
            <a:ext cx="3533040" cy="1675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Manipulator Jacobian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289" t="-13483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mapping for foot velocity 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local leg frame defined by: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1494" r="-5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0" y="3139677"/>
            <a:ext cx="34290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2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0" y="2068328"/>
            <a:ext cx="11492026" cy="4440043"/>
            <a:chOff x="0" y="2068328"/>
            <a:chExt cx="11492026" cy="4440043"/>
          </a:xfrm>
        </p:grpSpPr>
        <p:sp>
          <p:nvSpPr>
            <p:cNvPr id="11" name="Rectangle 10"/>
            <p:cNvSpPr/>
            <p:nvPr/>
          </p:nvSpPr>
          <p:spPr>
            <a:xfrm>
              <a:off x="5431881" y="2967003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809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2853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663" y="2072443"/>
              <a:ext cx="3302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foot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319080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Foot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5985151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Elbow Connector 2"/>
            <p:cNvCxnSpPr>
              <a:stCxn id="16" idx="3"/>
            </p:cNvCxnSpPr>
            <p:nvPr/>
          </p:nvCxnSpPr>
          <p:spPr>
            <a:xfrm flipV="1">
              <a:off x="4498362" y="5141241"/>
              <a:ext cx="428012" cy="4394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18" idx="3"/>
              <a:endCxn id="14" idx="2"/>
            </p:cNvCxnSpPr>
            <p:nvPr/>
          </p:nvCxnSpPr>
          <p:spPr>
            <a:xfrm flipV="1">
              <a:off x="4498362" y="5141241"/>
              <a:ext cx="1145056" cy="1105520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65237" y="2068328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body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30023" y="2967612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Elbow Connector 24"/>
            <p:cNvCxnSpPr>
              <a:stCxn id="11" idx="0"/>
              <a:endCxn id="15" idx="3"/>
            </p:cNvCxnSpPr>
            <p:nvPr/>
          </p:nvCxnSpPr>
          <p:spPr>
            <a:xfrm rot="16200000" flipV="1">
              <a:off x="5189951" y="2484507"/>
              <a:ext cx="632950" cy="332041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0"/>
              <a:endCxn id="23" idx="1"/>
            </p:cNvCxnSpPr>
            <p:nvPr/>
          </p:nvCxnSpPr>
          <p:spPr>
            <a:xfrm rot="5400000" flipH="1" flipV="1">
              <a:off x="6299075" y="2401451"/>
              <a:ext cx="637674" cy="4946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86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Velocity Kinematics</a:t>
            </a:r>
            <a:endParaRPr dirty="0"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Each leg has 4-DOF,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</m:oMath>
                </a14:m>
                <a:r>
                  <a:rPr lang="en-US" sz="2800" dirty="0" smtClean="0"/>
                  <a:t> is rank deficient.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Least-squares approximate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800" dirty="0" smtClean="0"/>
                  <a:t>-weighted Moore-Penrose pseudo inverse.</a:t>
                </a: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Weighting factor used to handle manipulator singularities.</a:t>
                </a:r>
              </a:p>
              <a:p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blipFill rotWithShape="0">
                <a:blip r:embed="rId2"/>
                <a:stretch>
                  <a:fillRect l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33760" y="2621310"/>
            <a:ext cx="5276160" cy="13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</p:spTree>
    <p:extLst>
      <p:ext uri="{BB962C8B-B14F-4D97-AF65-F5344CB8AC3E}">
        <p14:creationId xmlns:p14="http://schemas.microsoft.com/office/powerpoint/2010/main" val="2596695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2013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</a:t>
            </a:r>
            <a:r>
              <a:rPr lang="en-US" sz="2800" dirty="0" smtClean="0">
                <a:latin typeface="Calibri" panose="020F0502020204030204" pitchFamily="34" charset="0"/>
              </a:rPr>
              <a:t>input </a:t>
            </a:r>
            <a:r>
              <a:rPr lang="en-US" sz="2800" dirty="0" smtClean="0">
                <a:latin typeface="Calibri" panose="020F0502020204030204" pitchFamily="34" charset="0"/>
              </a:rPr>
              <a:t>torque dynamics: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25213" y="2054187"/>
            <a:ext cx="4832837" cy="1107822"/>
            <a:chOff x="2425213" y="2054187"/>
            <a:chExt cx="4832837" cy="1107822"/>
          </a:xfrm>
        </p:grpSpPr>
        <p:sp>
          <p:nvSpPr>
            <p:cNvPr id="16" name="TextBox 15"/>
            <p:cNvSpPr txBox="1"/>
            <p:nvPr/>
          </p:nvSpPr>
          <p:spPr>
            <a:xfrm>
              <a:off x="2425213" y="2638789"/>
              <a:ext cx="3980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Lump disturbance term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51850" y="2054187"/>
              <a:ext cx="70620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Elbow Connector 3"/>
            <p:cNvCxnSpPr>
              <a:stCxn id="16" idx="3"/>
              <a:endCxn id="18" idx="2"/>
            </p:cNvCxnSpPr>
            <p:nvPr/>
          </p:nvCxnSpPr>
          <p:spPr>
            <a:xfrm flipV="1">
              <a:off x="6405989" y="2494029"/>
              <a:ext cx="498961" cy="40637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86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: State Space Representation</a:t>
            </a:r>
            <a:endParaRPr dirty="0"/>
          </a:p>
        </p:txBody>
      </p:sp>
      <p:sp>
        <p:nvSpPr>
          <p:cNvPr id="206" name="CustomShape 2"/>
          <p:cNvSpPr/>
          <p:nvPr/>
        </p:nvSpPr>
        <p:spPr>
          <a:xfrm>
            <a:off x="548640" y="125919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570" y="1310116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47320" y="4100143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560" y="5775943"/>
            <a:ext cx="2028240" cy="40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Calibri" panose="020F0502020204030204" pitchFamily="34" charset="0"/>
                  </a:rPr>
                  <a:t>First-order discretization with a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  <a:blipFill rotWithShape="0">
                <a:blip r:embed="rId5"/>
                <a:stretch>
                  <a:fillRect l="-1667" r="-87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24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9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2320" y="1690940"/>
            <a:ext cx="1124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Full quadruped dynamic requires an analysis of many dynamical modes for each foot contact configuration.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Actual contact dynamics (friction, multiple collisions) can be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 numerical dynamical simulator helps reduce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Configurable environments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Implemented using the </a:t>
                </a:r>
                <a:r>
                  <a:rPr lang="en-US" sz="3200" i="1" dirty="0" smtClean="0"/>
                  <a:t>Open Dynamics Engine </a:t>
                </a:r>
                <a:r>
                  <a:rPr lang="en-US" sz="3200" dirty="0" smtClean="0"/>
                  <a:t>C++ library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Generates dynamical updates for all bodies via constrained quadratic minimization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 smtClean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Rigid body and contact dynamics formulated as a Linear Complimentary problem (LCP)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First-order integration with small time-step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3200" dirty="0" smtClean="0"/>
                  <a:t>) 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blipFill rotWithShape="0">
                <a:blip r:embed="rId2"/>
                <a:stretch>
                  <a:fillRect l="-1295" t="-1580" b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7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Robotics, cont.</a:t>
            </a:r>
            <a:endParaRPr dirty="0"/>
          </a:p>
        </p:txBody>
      </p:sp>
      <p:sp>
        <p:nvSpPr>
          <p:cNvPr id="118" name="CustomShape 2"/>
          <p:cNvSpPr/>
          <p:nvPr/>
        </p:nvSpPr>
        <p:spPr>
          <a:xfrm>
            <a:off x="838260" y="1475158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Well known advantages over wheeled robots, mainly in adaptability to terrain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At the follows expenses: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Higher power consumption (more actuators)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Lower payload capacity (higher actuator loading)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137" r="7778" b="3280"/>
          <a:stretch/>
        </p:blipFill>
        <p:spPr>
          <a:xfrm>
            <a:off x="1789450" y="0"/>
            <a:ext cx="876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Gaiting and Stabilization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1503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Central Pattern Generator (CPG)-based Gaiting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2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CPG with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Hopf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Unit Oscillators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359704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7957260" y="1737527"/>
            <a:ext cx="1468997" cy="504276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>
            <a:fillRect/>
          </a:stretch>
        </p:blipFill>
        <p:spPr>
          <a:xfrm>
            <a:off x="3291392" y="3667304"/>
            <a:ext cx="5824028" cy="192069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Hopf oscillator has a state-pair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  <a:blipFill rotWithShape="0">
                <a:blip r:embed="rId4"/>
                <a:stretch>
                  <a:fillRect l="-1348" t="-12245" b="-3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which make up the CPG network state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by: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348" t="-13542" r="-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69256" y="2078742"/>
            <a:ext cx="9957590" cy="2691603"/>
            <a:chOff x="269256" y="2078742"/>
            <a:chExt cx="9957590" cy="2691603"/>
          </a:xfrm>
        </p:grpSpPr>
        <p:grpSp>
          <p:nvGrpSpPr>
            <p:cNvPr id="36" name="Group 35"/>
            <p:cNvGrpSpPr/>
            <p:nvPr/>
          </p:nvGrpSpPr>
          <p:grpSpPr>
            <a:xfrm>
              <a:off x="269256" y="2078742"/>
              <a:ext cx="9957590" cy="2691603"/>
              <a:chOff x="269256" y="2078742"/>
              <a:chExt cx="9957590" cy="26916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432764" y="3272562"/>
                <a:ext cx="560151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52197" y="3272562"/>
                <a:ext cx="40277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877658" y="3272562"/>
                <a:ext cx="358479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24844" y="2695735"/>
                <a:ext cx="29982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954969" y="2695735"/>
                <a:ext cx="34448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56" y="3803501"/>
                <a:ext cx="407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56" y="4308680"/>
                <a:ext cx="4163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86947" y="4208143"/>
                <a:ext cx="2339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Coupling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Elbow Connector 17"/>
              <p:cNvCxnSpPr>
                <a:stCxn id="10" idx="2"/>
                <a:endCxn id="15" idx="3"/>
              </p:cNvCxnSpPr>
              <p:nvPr/>
            </p:nvCxnSpPr>
            <p:spPr>
              <a:xfrm rot="5400000">
                <a:off x="4366979" y="3688473"/>
                <a:ext cx="321930" cy="369792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5679620" y="2465549"/>
                <a:ext cx="827109" cy="3320819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914017" y="2078742"/>
                <a:ext cx="1597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333904" y="2100073"/>
                <a:ext cx="17244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  <a:endCxn id="13" idx="0"/>
              </p:cNvCxnSpPr>
              <p:nvPr/>
            </p:nvCxnSpPr>
            <p:spPr>
              <a:xfrm>
                <a:off x="5511661" y="2309575"/>
                <a:ext cx="1163093" cy="386160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14" idx="0"/>
                <a:endCxn id="29" idx="1"/>
              </p:cNvCxnSpPr>
              <p:nvPr/>
            </p:nvCxnSpPr>
            <p:spPr>
              <a:xfrm rot="5400000" flipH="1" flipV="1">
                <a:off x="8048143" y="2409974"/>
                <a:ext cx="364829" cy="20669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>
              <a:stCxn id="12" idx="2"/>
              <a:endCxn id="17" idx="0"/>
            </p:cNvCxnSpPr>
            <p:nvPr/>
          </p:nvCxnSpPr>
          <p:spPr>
            <a:xfrm flipH="1">
              <a:off x="9056897" y="3712404"/>
              <a:ext cx="1" cy="49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9131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70120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7772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7204" y="4599111"/>
            <a:ext cx="25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Base Frequency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Duty Factor: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0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>
            <a:stCxn id="9" idx="3"/>
            <a:endCxn id="7" idx="2"/>
          </p:cNvCxnSpPr>
          <p:nvPr/>
        </p:nvCxnSpPr>
        <p:spPr>
          <a:xfrm flipV="1">
            <a:off x="5676761" y="3572512"/>
            <a:ext cx="594745" cy="125743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1"/>
            <a:endCxn id="8" idx="2"/>
          </p:cNvCxnSpPr>
          <p:nvPr/>
        </p:nvCxnSpPr>
        <p:spPr>
          <a:xfrm rot="10800000">
            <a:off x="7189159" y="3572513"/>
            <a:ext cx="201385" cy="126167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  <p:extLst>
      <p:ext uri="{BB962C8B-B14F-4D97-AF65-F5344CB8AC3E}">
        <p14:creationId xmlns:p14="http://schemas.microsoft.com/office/powerpoint/2010/main" val="174789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3284" y="3950480"/>
            <a:ext cx="2554416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1347" y="3939568"/>
            <a:ext cx="28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Sigmoid Activation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11" idx="3"/>
            <a:endCxn id="12" idx="1"/>
          </p:cNvCxnSpPr>
          <p:nvPr/>
        </p:nvCxnSpPr>
        <p:spPr>
          <a:xfrm>
            <a:off x="8267700" y="4170401"/>
            <a:ext cx="533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5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Quadruped Robotics, cont.</a:t>
            </a:r>
            <a:endParaRPr dirty="0"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/>
              </a:rPr>
              <a:t>Applications: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Gaiting </a:t>
            </a:r>
            <a:r>
              <a:rPr lang="en-US" sz="3600" dirty="0">
                <a:latin typeface="Calibri"/>
              </a:rPr>
              <a:t>design/research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Rough-terrain </a:t>
            </a:r>
            <a:r>
              <a:rPr lang="en-US" sz="3600" dirty="0" smtClean="0">
                <a:latin typeface="Calibri"/>
              </a:rPr>
              <a:t>navigation/planning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Disaster </a:t>
            </a:r>
            <a:r>
              <a:rPr lang="en-US" sz="3600" dirty="0">
                <a:latin typeface="Calibri"/>
              </a:rPr>
              <a:t>recovery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Search and rescue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Environmental mapping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Oscillator Coupling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Design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5" name="Picture 234"/>
          <p:cNvPicPr/>
          <p:nvPr/>
        </p:nvPicPr>
        <p:blipFill>
          <a:blip r:embed="rId2"/>
          <a:stretch>
            <a:fillRect/>
          </a:stretch>
        </p:blipFill>
        <p:spPr>
          <a:xfrm>
            <a:off x="733680" y="308926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183" y="3136960"/>
            <a:ext cx="4180680" cy="21423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3072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4-Pace Walking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4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2-Pace Trotting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647" y="1638362"/>
            <a:ext cx="10586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Coupling matrix is tuned to produce different phase offsets between oscillators: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18"/>
            <a:ext cx="12197164" cy="6098583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Trotting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63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418"/>
            <a:ext cx="12192000" cy="6096000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Walking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11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1726" r="7581" b="3934"/>
          <a:stretch/>
        </p:blipFill>
        <p:spPr>
          <a:xfrm>
            <a:off x="2532262" y="1027932"/>
            <a:ext cx="7126515" cy="5832137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 during Gait Transition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88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Controller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0" y="1056960"/>
            <a:ext cx="11602079" cy="58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4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22328" y="2119865"/>
            <a:ext cx="6163833" cy="1068299"/>
            <a:chOff x="3022328" y="2119865"/>
            <a:chExt cx="6163833" cy="1068299"/>
          </a:xfrm>
        </p:grpSpPr>
        <p:sp>
          <p:nvSpPr>
            <p:cNvPr id="16" name="Rectangle 15"/>
            <p:cNvSpPr/>
            <p:nvPr/>
          </p:nvSpPr>
          <p:spPr>
            <a:xfrm>
              <a:off x="5801992" y="2122249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71190" y="2119865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7324" y="2726499"/>
              <a:ext cx="213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Height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2328" y="2726499"/>
              <a:ext cx="27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Translation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Elbow Connector 6"/>
            <p:cNvCxnSpPr>
              <a:stCxn id="19" idx="3"/>
              <a:endCxn id="16" idx="2"/>
            </p:cNvCxnSpPr>
            <p:nvPr/>
          </p:nvCxnSpPr>
          <p:spPr>
            <a:xfrm flipV="1">
              <a:off x="5801992" y="2561334"/>
              <a:ext cx="235884" cy="395998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18" idx="1"/>
              <a:endCxn id="17" idx="2"/>
            </p:cNvCxnSpPr>
            <p:nvPr/>
          </p:nvCxnSpPr>
          <p:spPr>
            <a:xfrm rot="10800000">
              <a:off x="6807074" y="2558950"/>
              <a:ext cx="240250" cy="39838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67500" y="3505585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49024" y="3958210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Viscous Friction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21" idx="1"/>
            <a:endCxn id="20" idx="2"/>
          </p:cNvCxnSpPr>
          <p:nvPr/>
        </p:nvCxnSpPr>
        <p:spPr>
          <a:xfrm rot="10800000">
            <a:off x="7016750" y="3944671"/>
            <a:ext cx="932274" cy="244373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19470" y="4460244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19470" y="5130106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9724" y="4484174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Attraction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724" y="5118815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>
            <a:stCxn id="27" idx="3"/>
            <a:endCxn id="5" idx="1"/>
          </p:cNvCxnSpPr>
          <p:nvPr/>
        </p:nvCxnSpPr>
        <p:spPr>
          <a:xfrm flipV="1">
            <a:off x="3238500" y="4708877"/>
            <a:ext cx="680970" cy="6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6" idx="1"/>
          </p:cNvCxnSpPr>
          <p:nvPr/>
        </p:nvCxnSpPr>
        <p:spPr>
          <a:xfrm>
            <a:off x="3238500" y="5349648"/>
            <a:ext cx="6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8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175658" y="3045927"/>
            <a:ext cx="8920842" cy="3373593"/>
            <a:chOff x="1175658" y="3045927"/>
            <a:chExt cx="8920842" cy="3373593"/>
          </a:xfrm>
        </p:grpSpPr>
        <p:sp>
          <p:nvSpPr>
            <p:cNvPr id="13" name="Rectangle 12"/>
            <p:cNvSpPr/>
            <p:nvPr/>
          </p:nvSpPr>
          <p:spPr>
            <a:xfrm>
              <a:off x="4430005" y="4491414"/>
              <a:ext cx="402772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5658" y="5957855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velocity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Elbow Connector 14"/>
            <p:cNvCxnSpPr>
              <a:stCxn id="14" idx="3"/>
              <a:endCxn id="13" idx="2"/>
            </p:cNvCxnSpPr>
            <p:nvPr/>
          </p:nvCxnSpPr>
          <p:spPr>
            <a:xfrm flipV="1">
              <a:off x="4078514" y="4931256"/>
              <a:ext cx="552877" cy="1257432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98698" y="3045927"/>
              <a:ext cx="379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Commanded angular rate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005" y="3055807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9436" y="3773610"/>
              <a:ext cx="410736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8698" y="3760494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direction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>
              <a:stCxn id="20" idx="3"/>
              <a:endCxn id="21" idx="1"/>
            </p:cNvCxnSpPr>
            <p:nvPr/>
          </p:nvCxnSpPr>
          <p:spPr>
            <a:xfrm flipV="1">
              <a:off x="5210172" y="3991327"/>
              <a:ext cx="1088526" cy="1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3"/>
              <a:endCxn id="18" idx="1"/>
            </p:cNvCxnSpPr>
            <p:nvPr/>
          </p:nvCxnSpPr>
          <p:spPr>
            <a:xfrm>
              <a:off x="4901773" y="3275350"/>
              <a:ext cx="1396925" cy="1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75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31" y="1242622"/>
            <a:ext cx="9710177" cy="5461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245"/>
          <p:cNvPicPr/>
          <p:nvPr/>
        </p:nvPicPr>
        <p:blipFill>
          <a:blip r:embed="rId2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89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0" name="Picture 249"/>
          <p:cNvPicPr/>
          <p:nvPr/>
        </p:nvPicPr>
        <p:blipFill rotWithShape="1">
          <a:blip r:embed="rId2"/>
          <a:srcRect l="2306" t="44474" r="31994"/>
          <a:stretch/>
        </p:blipFill>
        <p:spPr>
          <a:xfrm>
            <a:off x="3196411" y="3354318"/>
            <a:ext cx="5950857" cy="1332491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411" y="5017680"/>
            <a:ext cx="5876280" cy="1028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/>
          <a:srcRect b="52830"/>
          <a:stretch/>
        </p:blipFill>
        <p:spPr>
          <a:xfrm>
            <a:off x="2020411" y="1848661"/>
            <a:ext cx="9057600" cy="1131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4" name="Picture 253"/>
          <p:cNvPicPr/>
          <p:nvPr/>
        </p:nvPicPr>
        <p:blipFill>
          <a:blip r:embed="rId2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0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4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 dirty="0"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0" name="Picture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3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</a:t>
            </a:r>
            <a:endParaRPr dirty="0"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Regimen, cont.</a:t>
            </a:r>
            <a:endParaRPr dirty="0"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0" name="Picture 269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273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5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1" name="Picture 280"/>
          <p:cNvPicPr/>
          <p:nvPr/>
        </p:nvPicPr>
        <p:blipFill>
          <a:blip r:embed="rId2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3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260" y="1212926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Small-scale quadruped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robot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16 actuated degrees of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freedom</a:t>
            </a:r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Multi-processor/distributed control implementation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High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Dexterity, which lends itself to: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0" y="1056960"/>
            <a:ext cx="7734723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366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23" y="1056960"/>
            <a:ext cx="7741194" cy="5805895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894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60" y="1056960"/>
            <a:ext cx="7734720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15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Navigation Control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75222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5" name="Picture 28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920" y="176436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3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4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2" y="1231894"/>
            <a:ext cx="7315215" cy="548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9" name="Picture 2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-2074"/>
            <a:ext cx="10867583" cy="6860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7954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8" y="0"/>
            <a:ext cx="8253564" cy="6848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713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44" y="0"/>
            <a:ext cx="6918592" cy="684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68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472320" y="1397589"/>
            <a:ext cx="11246400" cy="43972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2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Gaiting and Stability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Central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Pattern Generator (CPG)-based gait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Zero-Moment Point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ZMP) body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posture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Virtual-Force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foothold controller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NARX-Neural Network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trunk-leveling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endParaRPr sz="3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3" name="Picture 292"/>
          <p:cNvPicPr/>
          <p:nvPr/>
        </p:nvPicPr>
        <p:blipFill>
          <a:blip r:embed="rId2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3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1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40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3D Point Cloud from 2D LIDAR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Scans, cont.</a:t>
            </a:r>
            <a:endParaRPr lang="en-US" sz="4400" dirty="0"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7" name="Picture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6" name="Picture 3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840" y="194796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39495"/>
              </p:ext>
            </p:extLst>
          </p:nvPr>
        </p:nvGraphicFramePr>
        <p:xfrm>
          <a:off x="173668" y="1199750"/>
          <a:ext cx="456882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resentation" r:id="rId3" imgW="4568804" imgH="5483450" progId="PowerPoint.Show.12">
                  <p:embed/>
                </p:oleObj>
              </mc:Choice>
              <mc:Fallback>
                <p:oleObj name="Presentation" r:id="rId3" imgW="4568804" imgH="54834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68" y="1199750"/>
                        <a:ext cx="4568825" cy="548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5811" b="3931"/>
          <a:stretch/>
        </p:blipFill>
        <p:spPr>
          <a:xfrm>
            <a:off x="5961894" y="1199750"/>
            <a:ext cx="6085765" cy="54832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868803" y="3163513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68803" y="4354120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9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Cost Assignment from Height-map</a:t>
            </a:r>
            <a:endParaRPr dirty="0"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9" name="Picture 308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16" name="Picture 31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6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3" name="Picture 3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Picture 323"/>
          <p:cNvPicPr/>
          <p:nvPr/>
        </p:nvPicPr>
        <p:blipFill>
          <a:blip r:embed="rId3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1232</Words>
  <Application>Microsoft Office PowerPoint</Application>
  <PresentationFormat>Widescreen</PresentationFormat>
  <Paragraphs>372</Paragraphs>
  <Slides>109</Slides>
  <Notes>0</Notes>
  <HiddenSlides>8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ＭＳ Ｐゴシック</vt:lpstr>
      <vt:lpstr>Arial</vt:lpstr>
      <vt:lpstr>Calibri</vt:lpstr>
      <vt:lpstr>Cambria Math</vt:lpstr>
      <vt:lpstr>Courier New</vt:lpstr>
      <vt:lpstr>DejaVu Sans</vt:lpstr>
      <vt:lpstr>StarSymbol</vt:lpstr>
      <vt:lpstr>Wingdings</vt:lpstr>
      <vt:lpstr>Office Theme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Brian</cp:lastModifiedBy>
  <cp:revision>78</cp:revision>
  <dcterms:modified xsi:type="dcterms:W3CDTF">2015-05-13T09:20:56Z</dcterms:modified>
</cp:coreProperties>
</file>